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66" r:id="rId3"/>
    <p:sldId id="257" r:id="rId4"/>
    <p:sldId id="258" r:id="rId5"/>
    <p:sldId id="259" r:id="rId6"/>
    <p:sldId id="260" r:id="rId7"/>
    <p:sldId id="261" r:id="rId8"/>
    <p:sldId id="262" r:id="rId9"/>
    <p:sldId id="263" r:id="rId10"/>
    <p:sldId id="264" r:id="rId11"/>
    <p:sldId id="265"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463EAA-D557-4AF2-A989-1A07A4FFC6AC}" type="datetimeFigureOut">
              <a:rPr lang="en-US" smtClean="0"/>
              <a:pPr/>
              <a:t>2/24/2020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AF1A66-A099-4D58-8B8D-3A9547763872}" type="slidenum">
              <a:rPr lang="en-US" smtClean="0"/>
              <a:pPr/>
              <a:t>‹#›</a:t>
            </a:fld>
            <a:endParaRPr lang="en-US"/>
          </a:p>
        </p:txBody>
      </p:sp>
    </p:spTree>
    <p:extLst>
      <p:ext uri="{BB962C8B-B14F-4D97-AF65-F5344CB8AC3E}">
        <p14:creationId xmlns:p14="http://schemas.microsoft.com/office/powerpoint/2010/main" val="1105586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20000"/>
              </a:lnSpc>
            </a:pPr>
            <a:r>
              <a:rPr lang="en-US" dirty="0" smtClean="0">
                <a:latin typeface="Times New Roman" pitchFamily="18" charset="0"/>
                <a:cs typeface="Times New Roman" pitchFamily="18" charset="0"/>
              </a:rPr>
              <a:t>The end goal of this research method is to develop a deep understanding of a topic, issue, or problem from an individual perspective. This research method uses different methods of collecting information, including individual, in-depth interviews and focus groups. The nature of this type of research methodology is exploratory and open-ended.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AF1A66-A099-4D58-8B8D-3A9547763872}" type="slidenum">
              <a:rPr lang="en-US" smtClean="0"/>
              <a:pPr/>
              <a:t>3</a:t>
            </a:fld>
            <a:endParaRPr lang="en-US"/>
          </a:p>
        </p:txBody>
      </p:sp>
    </p:spTree>
    <p:extLst>
      <p:ext uri="{BB962C8B-B14F-4D97-AF65-F5344CB8AC3E}">
        <p14:creationId xmlns:p14="http://schemas.microsoft.com/office/powerpoint/2010/main" val="938424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Designing</a:t>
            </a:r>
            <a:r>
              <a:rPr lang="en-US" baseline="0" dirty="0" smtClean="0">
                <a:latin typeface="Times New Roman" pitchFamily="18" charset="0"/>
                <a:cs typeface="Times New Roman" pitchFamily="18" charset="0"/>
              </a:rPr>
              <a:t> a survey when you are unaware of a group’s general attitudes, opinions, or even words they use to describe your topic is similar to walking across the street blindfolded. You know where you want to go, but it is dangerous commence your journey without investigating the landscape first. This research methodology, therefore, is exploratory in nature, helping you understand detailed information about a topic or issue. You can then formulate a hypothesis before gathering data that will help you decided whether your hypothesis is correct or incorrect. Therefore, this type of research methodology helps the researcher understand real life scenarios as he/she interacts with his/her subjects in society. A researcher is able to get first-hand information about what he/she is interested to study.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AF1A66-A099-4D58-8B8D-3A9547763872}" type="slidenum">
              <a:rPr lang="en-US" smtClean="0"/>
              <a:pPr/>
              <a:t>4</a:t>
            </a:fld>
            <a:endParaRPr lang="en-US"/>
          </a:p>
        </p:txBody>
      </p:sp>
    </p:spTree>
    <p:extLst>
      <p:ext uri="{BB962C8B-B14F-4D97-AF65-F5344CB8AC3E}">
        <p14:creationId xmlns:p14="http://schemas.microsoft.com/office/powerpoint/2010/main" val="3908837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main weakness</a:t>
            </a:r>
            <a:r>
              <a:rPr lang="en-US" baseline="0" dirty="0" smtClean="0">
                <a:latin typeface="Times New Roman" pitchFamily="18" charset="0"/>
                <a:cs typeface="Times New Roman" pitchFamily="18" charset="0"/>
              </a:rPr>
              <a:t> of qualitative survey research is that their findings cannot be extended to wider populations with the same degree of certainty that quantitative analyses can. This is because the findings of the research are not tested to discover whether they are statistically significant or due to chance. In surveys also, participants may provide responses that are considered desirable or in line with social norms.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AF1A66-A099-4D58-8B8D-3A9547763872}" type="slidenum">
              <a:rPr lang="en-US" smtClean="0"/>
              <a:pPr/>
              <a:t>5</a:t>
            </a:fld>
            <a:endParaRPr lang="en-US"/>
          </a:p>
        </p:txBody>
      </p:sp>
    </p:spTree>
    <p:extLst>
      <p:ext uri="{BB962C8B-B14F-4D97-AF65-F5344CB8AC3E}">
        <p14:creationId xmlns:p14="http://schemas.microsoft.com/office/powerpoint/2010/main" val="107912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Because</a:t>
            </a:r>
            <a:r>
              <a:rPr lang="en-US" baseline="0" dirty="0" smtClean="0">
                <a:latin typeface="Times New Roman" pitchFamily="18" charset="0"/>
                <a:cs typeface="Times New Roman" pitchFamily="18" charset="0"/>
              </a:rPr>
              <a:t> qualitative research is more concerned with understanding an event or phenomenon, its open-ended research questions focus more on a group’s experience than on statistics or numbers. The type of questions used in this research methodology are therefore aimed at gathering information about the experiences of the subjects used in the study rather than just numbers and statistics. These questions are predictive, exploratory and interpretive. Moreover, since survey research focuses more in discovering, understanding, and exploring meaning when it comes to an objective, the questions are less direct and far more vague in nature.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AF1A66-A099-4D58-8B8D-3A9547763872}" type="slidenum">
              <a:rPr lang="en-US" smtClean="0"/>
              <a:pPr/>
              <a:t>6</a:t>
            </a:fld>
            <a:endParaRPr lang="en-US"/>
          </a:p>
        </p:txBody>
      </p:sp>
    </p:spTree>
    <p:extLst>
      <p:ext uri="{BB962C8B-B14F-4D97-AF65-F5344CB8AC3E}">
        <p14:creationId xmlns:p14="http://schemas.microsoft.com/office/powerpoint/2010/main" val="1692859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These types of questions looks to understand something without influencing</a:t>
            </a:r>
            <a:r>
              <a:rPr lang="en-US" baseline="0" dirty="0" smtClean="0">
                <a:latin typeface="Times New Roman" pitchFamily="18" charset="0"/>
                <a:cs typeface="Times New Roman" pitchFamily="18" charset="0"/>
              </a:rPr>
              <a:t> the results with preconceived notions. For a research topic like what is the effect of personal technology on today’s youth? The survey question may be: Do you feel that personal technology has positively or negatively affected you? Asking how a product is used or perceptions around a certain topic are two types of exploratory questions. The examples above show how these questions are aimed at gathering information in a survey.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AF1A66-A099-4D58-8B8D-3A9547763872}" type="slidenum">
              <a:rPr lang="en-US" smtClean="0"/>
              <a:pPr/>
              <a:t>7</a:t>
            </a:fld>
            <a:endParaRPr lang="en-US"/>
          </a:p>
        </p:txBody>
      </p:sp>
    </p:spTree>
    <p:extLst>
      <p:ext uri="{BB962C8B-B14F-4D97-AF65-F5344CB8AC3E}">
        <p14:creationId xmlns:p14="http://schemas.microsoft.com/office/powerpoint/2010/main" val="2416746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An</a:t>
            </a:r>
            <a:r>
              <a:rPr lang="en-US" baseline="0" dirty="0" smtClean="0">
                <a:latin typeface="Times New Roman" pitchFamily="18" charset="0"/>
                <a:cs typeface="Times New Roman" pitchFamily="18" charset="0"/>
              </a:rPr>
              <a:t> example of this type of question would include asking why a consumer behaves in a certain way or how they would feel if a certain situation were to occur. For example, a research topic like: Are people more likely to buy a product after a celebrity promotes it?, the survey question would be: Would you ever try a product because a celebrity you respect said it worked for them?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AF1A66-A099-4D58-8B8D-3A9547763872}" type="slidenum">
              <a:rPr lang="en-US" smtClean="0"/>
              <a:pPr/>
              <a:t>8</a:t>
            </a:fld>
            <a:endParaRPr lang="en-US"/>
          </a:p>
        </p:txBody>
      </p:sp>
    </p:spTree>
    <p:extLst>
      <p:ext uri="{BB962C8B-B14F-4D97-AF65-F5344CB8AC3E}">
        <p14:creationId xmlns:p14="http://schemas.microsoft.com/office/powerpoint/2010/main" val="2244311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These questions provide an easy to understand outlet for respondents</a:t>
            </a:r>
            <a:r>
              <a:rPr lang="en-US" baseline="0" dirty="0" smtClean="0">
                <a:latin typeface="Times New Roman" pitchFamily="18" charset="0"/>
                <a:cs typeface="Times New Roman" pitchFamily="18" charset="0"/>
              </a:rPr>
              <a:t> to provide their answers. The questions answers objectives as well as identify problems and opportunities. The questions guide the objectives in order to provide the most relevant insights. For example, testing new product concepts and understanding how messaging claims are interpreted would fall under this type. The questions play a fundamental role in the outcome of a survey.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AF1A66-A099-4D58-8B8D-3A9547763872}" type="slidenum">
              <a:rPr lang="en-US" smtClean="0"/>
              <a:pPr/>
              <a:t>9</a:t>
            </a:fld>
            <a:endParaRPr lang="en-US"/>
          </a:p>
        </p:txBody>
      </p:sp>
    </p:spTree>
    <p:extLst>
      <p:ext uri="{BB962C8B-B14F-4D97-AF65-F5344CB8AC3E}">
        <p14:creationId xmlns:p14="http://schemas.microsoft.com/office/powerpoint/2010/main" val="3970255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research question that I would be interested in studying pertains to understanding how students in my</a:t>
            </a:r>
            <a:r>
              <a:rPr lang="en-US" baseline="0" dirty="0" smtClean="0">
                <a:latin typeface="Times New Roman" pitchFamily="18" charset="0"/>
                <a:cs typeface="Times New Roman" pitchFamily="18" charset="0"/>
              </a:rPr>
              <a:t> school spend their weekends. I would like to conduct a survey in order to come up with my findings about my question of interest. Survey research would play a crucial role in my quest to find the answers to this question since I will use survey methods such as face-to-face talks and questionnaires to gather the information I need. I will talk to students and also come up with a questionnaire with open-ended questions to gather the information I need.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AF1A66-A099-4D58-8B8D-3A9547763872}" type="slidenum">
              <a:rPr lang="en-US" smtClean="0"/>
              <a:pPr/>
              <a:t>10</a:t>
            </a:fld>
            <a:endParaRPr lang="en-US"/>
          </a:p>
        </p:txBody>
      </p:sp>
    </p:spTree>
    <p:extLst>
      <p:ext uri="{BB962C8B-B14F-4D97-AF65-F5344CB8AC3E}">
        <p14:creationId xmlns:p14="http://schemas.microsoft.com/office/powerpoint/2010/main" val="254189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8A420DD-B47F-4D9F-872C-7926E1B491FC}" type="datetimeFigureOut">
              <a:rPr lang="en-US" smtClean="0"/>
              <a:pPr/>
              <a:t>2/24/2020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1B64799-2133-4D1C-AC02-F4D6EACF9D4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8A420DD-B47F-4D9F-872C-7926E1B491FC}" type="datetimeFigureOut">
              <a:rPr lang="en-US" smtClean="0"/>
              <a:pPr/>
              <a:t>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B64799-2133-4D1C-AC02-F4D6EACF9D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8A420DD-B47F-4D9F-872C-7926E1B491FC}" type="datetimeFigureOut">
              <a:rPr lang="en-US" smtClean="0"/>
              <a:pPr/>
              <a:t>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B64799-2133-4D1C-AC02-F4D6EACF9D4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8A420DD-B47F-4D9F-872C-7926E1B491FC}" type="datetimeFigureOut">
              <a:rPr lang="en-US" smtClean="0"/>
              <a:pPr/>
              <a:t>2/24/2020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B64799-2133-4D1C-AC02-F4D6EACF9D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8A420DD-B47F-4D9F-872C-7926E1B491FC}" type="datetimeFigureOut">
              <a:rPr lang="en-US" smtClean="0"/>
              <a:pPr/>
              <a:t>2/24/2020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B64799-2133-4D1C-AC02-F4D6EACF9D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8A420DD-B47F-4D9F-872C-7926E1B491FC}" type="datetimeFigureOut">
              <a:rPr lang="en-US" smtClean="0"/>
              <a:pPr/>
              <a:t>2/24/2020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B64799-2133-4D1C-AC02-F4D6EACF9D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A420DD-B47F-4D9F-872C-7926E1B491FC}" type="datetimeFigureOut">
              <a:rPr lang="en-US" smtClean="0"/>
              <a:pPr/>
              <a:t>2/24/2020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B64799-2133-4D1C-AC02-F4D6EACF9D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8A420DD-B47F-4D9F-872C-7926E1B491FC}" type="datetimeFigureOut">
              <a:rPr lang="en-US" smtClean="0"/>
              <a:pPr/>
              <a:t>2/24/2020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B64799-2133-4D1C-AC02-F4D6EACF9D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8A420DD-B47F-4D9F-872C-7926E1B491FC}" type="datetimeFigureOut">
              <a:rPr lang="en-US" smtClean="0"/>
              <a:pPr/>
              <a:t>2/24/2020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1B64799-2133-4D1C-AC02-F4D6EACF9D4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8A420DD-B47F-4D9F-872C-7926E1B491FC}" type="datetimeFigureOut">
              <a:rPr lang="en-US" smtClean="0"/>
              <a:pPr/>
              <a:t>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B64799-2133-4D1C-AC02-F4D6EACF9D4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8A420DD-B47F-4D9F-872C-7926E1B491FC}" type="datetimeFigureOut">
              <a:rPr lang="en-US" smtClean="0"/>
              <a:pPr/>
              <a:t>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B64799-2133-4D1C-AC02-F4D6EACF9D4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8A420DD-B47F-4D9F-872C-7926E1B491FC}" type="datetimeFigureOut">
              <a:rPr lang="en-US" smtClean="0"/>
              <a:pPr/>
              <a:t>2/24/2020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1B64799-2133-4D1C-AC02-F4D6EACF9D4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RESEARCH METHODS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QUALITATIVE SURVEY RESEARCH</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Introduction/Outline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220000"/>
              </a:lnSpc>
            </a:pPr>
            <a:r>
              <a:rPr lang="en-US" dirty="0" smtClean="0">
                <a:latin typeface="Times New Roman" pitchFamily="18" charset="0"/>
                <a:cs typeface="Times New Roman" pitchFamily="18" charset="0"/>
              </a:rPr>
              <a:t>Definition and explanation of qualitative survey research </a:t>
            </a:r>
          </a:p>
          <a:p>
            <a:pPr>
              <a:lnSpc>
                <a:spcPct val="220000"/>
              </a:lnSpc>
            </a:pPr>
            <a:r>
              <a:rPr lang="en-US" dirty="0" smtClean="0">
                <a:latin typeface="Times New Roman" pitchFamily="18" charset="0"/>
                <a:cs typeface="Times New Roman" pitchFamily="18" charset="0"/>
              </a:rPr>
              <a:t> Strength of Survey Research </a:t>
            </a:r>
          </a:p>
          <a:p>
            <a:pPr>
              <a:lnSpc>
                <a:spcPct val="220000"/>
              </a:lnSpc>
            </a:pPr>
            <a:r>
              <a:rPr lang="en-US" dirty="0" smtClean="0">
                <a:latin typeface="Times New Roman" pitchFamily="18" charset="0"/>
                <a:cs typeface="Times New Roman" pitchFamily="18" charset="0"/>
              </a:rPr>
              <a:t>Weakness of Survey Research </a:t>
            </a:r>
          </a:p>
          <a:p>
            <a:pPr>
              <a:lnSpc>
                <a:spcPct val="220000"/>
              </a:lnSpc>
            </a:pPr>
            <a:r>
              <a:rPr lang="en-US" dirty="0" smtClean="0">
                <a:latin typeface="Times New Roman" pitchFamily="18" charset="0"/>
                <a:cs typeface="Times New Roman" pitchFamily="18" charset="0"/>
              </a:rPr>
              <a:t> Research questions addressed by survey research: Exploratory Questions, Predictive Questions and Interpretive Questions </a:t>
            </a:r>
          </a:p>
          <a:p>
            <a:pPr>
              <a:lnSpc>
                <a:spcPct val="220000"/>
              </a:lnSpc>
            </a:pPr>
            <a:r>
              <a:rPr lang="en-US" dirty="0" smtClean="0">
                <a:latin typeface="Times New Roman" pitchFamily="18" charset="0"/>
                <a:cs typeface="Times New Roman" pitchFamily="18" charset="0"/>
              </a:rPr>
              <a:t> Research question I would study  </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Definition and Explanation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20000"/>
              </a:lnSpc>
            </a:pPr>
            <a:r>
              <a:rPr lang="en-US" dirty="0" smtClean="0">
                <a:latin typeface="Times New Roman" pitchFamily="18" charset="0"/>
                <a:cs typeface="Times New Roman" pitchFamily="18" charset="0"/>
              </a:rPr>
              <a:t>Qualitative survey research is a research methodology used to gain in-depth information about people’s underlying reasoning and motivations. </a:t>
            </a:r>
          </a:p>
          <a:p>
            <a:pPr>
              <a:lnSpc>
                <a:spcPct val="120000"/>
              </a:lnSpc>
            </a:pPr>
            <a:r>
              <a:rPr lang="en-US" dirty="0" smtClean="0">
                <a:latin typeface="Times New Roman" pitchFamily="18" charset="0"/>
                <a:cs typeface="Times New Roman" pitchFamily="18" charset="0"/>
              </a:rPr>
              <a:t>It is all about collecting, analyzing, and interpreting data by observing what people do and say. </a:t>
            </a:r>
          </a:p>
          <a:p>
            <a:pPr>
              <a:lnSpc>
                <a:spcPct val="120000"/>
              </a:lnSpc>
            </a:pPr>
            <a:r>
              <a:rPr lang="en-US" dirty="0" smtClean="0">
                <a:latin typeface="Times New Roman" pitchFamily="18" charset="0"/>
                <a:cs typeface="Times New Roman" pitchFamily="18" charset="0"/>
              </a:rPr>
              <a:t>It refers to the meanings, concepts, definitions, characteristics, symbols and description of things.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Strength of Qualitative Survey Research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Provides insights into the real life situations. </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Weakness of Qualitative Survey Research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Cant be extended to a wider population. </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Research Questions Addressed by Qualitative Survey Research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Exploratory Questions </a:t>
            </a:r>
          </a:p>
          <a:p>
            <a:pPr>
              <a:lnSpc>
                <a:spcPct val="200000"/>
              </a:lnSpc>
            </a:pPr>
            <a:r>
              <a:rPr lang="en-US" dirty="0" smtClean="0">
                <a:latin typeface="Times New Roman" pitchFamily="18" charset="0"/>
                <a:cs typeface="Times New Roman" pitchFamily="18" charset="0"/>
              </a:rPr>
              <a:t>Predictive Questions </a:t>
            </a:r>
          </a:p>
          <a:p>
            <a:pPr>
              <a:lnSpc>
                <a:spcPct val="200000"/>
              </a:lnSpc>
            </a:pPr>
            <a:r>
              <a:rPr lang="en-US" dirty="0" smtClean="0">
                <a:latin typeface="Times New Roman" pitchFamily="18" charset="0"/>
                <a:cs typeface="Times New Roman" pitchFamily="18" charset="0"/>
              </a:rPr>
              <a:t>Interpretive Questions </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Exploratory Questions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dirty="0" smtClean="0">
                <a:latin typeface="Times New Roman" pitchFamily="18" charset="0"/>
                <a:cs typeface="Times New Roman" pitchFamily="18" charset="0"/>
              </a:rPr>
              <a:t>These questions are designed to understand more about a topic.</a:t>
            </a:r>
          </a:p>
          <a:p>
            <a:pPr>
              <a:lnSpc>
                <a:spcPct val="200000"/>
              </a:lnSpc>
            </a:pPr>
            <a:r>
              <a:rPr lang="en-US" dirty="0" smtClean="0">
                <a:latin typeface="Times New Roman" pitchFamily="18" charset="0"/>
                <a:cs typeface="Times New Roman" pitchFamily="18" charset="0"/>
              </a:rPr>
              <a:t>The objective of asking an exploratory question is to learn more about a topic without attributing bias to it. </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Predictive Questions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dirty="0" smtClean="0">
                <a:latin typeface="Times New Roman" pitchFamily="18" charset="0"/>
                <a:cs typeface="Times New Roman" pitchFamily="18" charset="0"/>
              </a:rPr>
              <a:t>These questions seek to understand the intent or future outcome surrounding  a topic or action.</a:t>
            </a:r>
          </a:p>
          <a:p>
            <a:pPr>
              <a:lnSpc>
                <a:spcPct val="200000"/>
              </a:lnSpc>
            </a:pPr>
            <a:r>
              <a:rPr lang="en-US" dirty="0" smtClean="0">
                <a:latin typeface="Times New Roman" pitchFamily="18" charset="0"/>
                <a:cs typeface="Times New Roman" pitchFamily="18" charset="0"/>
              </a:rPr>
              <a:t>These type of questions use past information to predict reactions to hypothetical events. </a:t>
            </a:r>
            <a:endParaRPr lang="en-US"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Interpretive Questions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lnSpc>
                <a:spcPct val="200000"/>
              </a:lnSpc>
            </a:pPr>
            <a:r>
              <a:rPr lang="en-US" dirty="0" smtClean="0">
                <a:latin typeface="Times New Roman" pitchFamily="18" charset="0"/>
                <a:cs typeface="Times New Roman" pitchFamily="18" charset="0"/>
              </a:rPr>
              <a:t>Interpretive research studies people in their natural settings. </a:t>
            </a:r>
          </a:p>
          <a:p>
            <a:pPr>
              <a:lnSpc>
                <a:spcPct val="200000"/>
              </a:lnSpc>
            </a:pPr>
            <a:r>
              <a:rPr lang="en-US" dirty="0" smtClean="0">
                <a:latin typeface="Times New Roman" pitchFamily="18" charset="0"/>
                <a:cs typeface="Times New Roman" pitchFamily="18" charset="0"/>
              </a:rPr>
              <a:t>They interpret how a group makes sense of shared experiences and attributes meaning to various phenomena. </a:t>
            </a:r>
          </a:p>
          <a:p>
            <a:pPr>
              <a:lnSpc>
                <a:spcPct val="200000"/>
              </a:lnSpc>
            </a:pPr>
            <a:r>
              <a:rPr lang="en-US" dirty="0" smtClean="0">
                <a:latin typeface="Times New Roman" pitchFamily="18" charset="0"/>
                <a:cs typeface="Times New Roman" pitchFamily="18" charset="0"/>
              </a:rPr>
              <a:t>These studies gather feedback on a group’s behavior without affecting the outcome.  </a:t>
            </a: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The Research Question I would be Studying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How do students at our school spend their weekends?</a:t>
            </a:r>
          </a:p>
          <a:p>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120000"/>
              </a:lnSpc>
            </a:pPr>
            <a:r>
              <a:rPr lang="en-US" dirty="0" smtClean="0">
                <a:latin typeface="Times New Roman" pitchFamily="18" charset="0"/>
                <a:cs typeface="Times New Roman" pitchFamily="18" charset="0"/>
              </a:rPr>
              <a:t>The objective of survey research is to develop a deep understanding of a topic, issue, or problem from an individual perspective.</a:t>
            </a:r>
          </a:p>
          <a:p>
            <a:pPr>
              <a:lnSpc>
                <a:spcPct val="120000"/>
              </a:lnSpc>
            </a:pPr>
            <a:r>
              <a:rPr lang="en-US" dirty="0" smtClean="0">
                <a:latin typeface="Times New Roman" pitchFamily="18" charset="0"/>
                <a:cs typeface="Times New Roman" pitchFamily="18" charset="0"/>
              </a:rPr>
              <a:t>The strength of this research methodology is that it gives insights into real life situations.</a:t>
            </a:r>
          </a:p>
          <a:p>
            <a:pPr>
              <a:lnSpc>
                <a:spcPct val="120000"/>
              </a:lnSpc>
            </a:pPr>
            <a:r>
              <a:rPr lang="en-US" dirty="0" smtClean="0">
                <a:latin typeface="Times New Roman" pitchFamily="18" charset="0"/>
                <a:cs typeface="Times New Roman" pitchFamily="18" charset="0"/>
              </a:rPr>
              <a:t>The weakness if that it cannot be applied to a wide population.  </a:t>
            </a:r>
          </a:p>
          <a:p>
            <a:pPr>
              <a:lnSpc>
                <a:spcPct val="120000"/>
              </a:lnSpc>
            </a:pPr>
            <a:r>
              <a:rPr lang="en-US" dirty="0" smtClean="0">
                <a:latin typeface="Times New Roman" pitchFamily="18" charset="0"/>
                <a:cs typeface="Times New Roman" pitchFamily="18" charset="0"/>
              </a:rPr>
              <a:t>The three types of questions addressed by this research methodology include: Exploratory Questions, Predictive Questions and Interpretive Questions </a:t>
            </a:r>
          </a:p>
          <a:p>
            <a:pPr>
              <a:lnSpc>
                <a:spcPct val="120000"/>
              </a:lnSpc>
            </a:pPr>
            <a:r>
              <a:rPr lang="en-US" dirty="0" smtClean="0">
                <a:latin typeface="Times New Roman" pitchFamily="18" charset="0"/>
                <a:cs typeface="Times New Roman" pitchFamily="18" charset="0"/>
              </a:rPr>
              <a:t>The research question I will study is: How do students at our school spend their weekends?</a:t>
            </a:r>
          </a:p>
          <a:p>
            <a:pPr>
              <a:lnSpc>
                <a:spcPct val="120000"/>
              </a:lnSpc>
            </a:pP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Punch, K. F. (2003). </a:t>
            </a:r>
            <a:r>
              <a:rPr lang="en-US" i="1" dirty="0" smtClean="0">
                <a:latin typeface="Times New Roman" pitchFamily="18" charset="0"/>
                <a:cs typeface="Times New Roman" pitchFamily="18" charset="0"/>
              </a:rPr>
              <a:t>Survey research: The basics</a:t>
            </a:r>
            <a:r>
              <a:rPr lang="en-US" dirty="0" smtClean="0">
                <a:latin typeface="Times New Roman" pitchFamily="18" charset="0"/>
                <a:cs typeface="Times New Roman" pitchFamily="18" charset="0"/>
              </a:rPr>
              <a:t>. Sage.</a:t>
            </a:r>
          </a:p>
          <a:p>
            <a:r>
              <a:rPr lang="en-US" dirty="0" smtClean="0">
                <a:latin typeface="Times New Roman" pitchFamily="18" charset="0"/>
                <a:cs typeface="Times New Roman" pitchFamily="18" charset="0"/>
              </a:rPr>
              <a:t>Christensen, L. B., Johnson, B., Turner, L. A., &amp; Christensen, L. B. (2011). Research methods, design, and analysis.</a:t>
            </a:r>
          </a:p>
          <a:p>
            <a:r>
              <a:rPr lang="en-US" dirty="0" smtClean="0">
                <a:latin typeface="Times New Roman" pitchFamily="18" charset="0"/>
                <a:cs typeface="Times New Roman" pitchFamily="18" charset="0"/>
              </a:rPr>
              <a:t>Hutton, P. F. (1990). Qualitative research. In </a:t>
            </a:r>
            <a:r>
              <a:rPr lang="en-US" i="1" dirty="0" smtClean="0">
                <a:latin typeface="Times New Roman" pitchFamily="18" charset="0"/>
                <a:cs typeface="Times New Roman" pitchFamily="18" charset="0"/>
              </a:rPr>
              <a:t>Survey Research for Managers</a:t>
            </a:r>
            <a:r>
              <a:rPr lang="en-US" dirty="0" smtClean="0">
                <a:latin typeface="Times New Roman" pitchFamily="18" charset="0"/>
                <a:cs typeface="Times New Roman" pitchFamily="18" charset="0"/>
              </a:rPr>
              <a:t> (pp. 219-239). Palgrave, London.</a:t>
            </a:r>
          </a:p>
          <a:p>
            <a:r>
              <a:rPr lang="en-US" dirty="0" err="1" smtClean="0">
                <a:latin typeface="Times New Roman" pitchFamily="18" charset="0"/>
                <a:cs typeface="Times New Roman" pitchFamily="18" charset="0"/>
              </a:rPr>
              <a:t>McGuirk</a:t>
            </a:r>
            <a:r>
              <a:rPr lang="en-US" dirty="0" smtClean="0">
                <a:latin typeface="Times New Roman" pitchFamily="18" charset="0"/>
                <a:cs typeface="Times New Roman" pitchFamily="18" charset="0"/>
              </a:rPr>
              <a:t>, P. M., &amp; O'Neill, P. (2016). Using questionnaires in qualitative human geography.</a:t>
            </a:r>
          </a:p>
          <a:p>
            <a:r>
              <a:rPr lang="en-US" dirty="0" smtClean="0">
                <a:latin typeface="Times New Roman" pitchFamily="18" charset="0"/>
                <a:cs typeface="Times New Roman" pitchFamily="18" charset="0"/>
              </a:rPr>
              <a:t>Bailey, C. R., &amp; Bailey, C. A. (2017). </a:t>
            </a:r>
            <a:r>
              <a:rPr lang="en-US" i="1" dirty="0" smtClean="0">
                <a:latin typeface="Times New Roman" pitchFamily="18" charset="0"/>
                <a:cs typeface="Times New Roman" pitchFamily="18" charset="0"/>
              </a:rPr>
              <a:t>A guide to qualitative field research</a:t>
            </a:r>
            <a:r>
              <a:rPr lang="en-US" dirty="0" smtClean="0">
                <a:latin typeface="Times New Roman" pitchFamily="18" charset="0"/>
                <a:cs typeface="Times New Roman" pitchFamily="18" charset="0"/>
              </a:rPr>
              <a:t>. Sage Publications</a:t>
            </a:r>
            <a:r>
              <a:rPr lang="en-US" dirty="0" smtClean="0"/>
              <a:t>.</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143</TotalTime>
  <Words>1082</Words>
  <Application>Microsoft Office PowerPoint</Application>
  <PresentationFormat>On-screen Show (4:3)</PresentationFormat>
  <Paragraphs>61</Paragraphs>
  <Slides>12</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Calibri</vt:lpstr>
      <vt:lpstr>Constantia</vt:lpstr>
      <vt:lpstr>Times New Roman</vt:lpstr>
      <vt:lpstr>Wingdings 2</vt:lpstr>
      <vt:lpstr>Flow</vt:lpstr>
      <vt:lpstr>RESEARCH METHODS </vt:lpstr>
      <vt:lpstr>Introduction/Outline  </vt:lpstr>
      <vt:lpstr>Definition and Explanation </vt:lpstr>
      <vt:lpstr>Strength of Qualitative Survey Research </vt:lpstr>
      <vt:lpstr>Weakness of Qualitative Survey Research </vt:lpstr>
      <vt:lpstr>Research Questions Addressed by Qualitative Survey Research </vt:lpstr>
      <vt:lpstr>Exploratory Questions </vt:lpstr>
      <vt:lpstr>Predictive Questions</vt:lpstr>
      <vt:lpstr>Interpretive Questions </vt:lpstr>
      <vt:lpstr>The Research Question I would be Studying </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dc:title>
  <dc:creator>Windows User</dc:creator>
  <cp:lastModifiedBy>Vinnie</cp:lastModifiedBy>
  <cp:revision>44</cp:revision>
  <dcterms:created xsi:type="dcterms:W3CDTF">2020-02-24T05:12:57Z</dcterms:created>
  <dcterms:modified xsi:type="dcterms:W3CDTF">2020-02-24T11:38:42Z</dcterms:modified>
</cp:coreProperties>
</file>